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8" r:id="rId2"/>
    <p:sldId id="256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9" r:id="rId12"/>
    <p:sldId id="278" r:id="rId13"/>
    <p:sldId id="28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01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6B40A-A85F-472B-8F92-8254308BFE8D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FE6D8-EF74-4311-945A-FEDD5F87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026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A66F7-317E-48D1-DA5E-17F8D526F3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6D7242-9F18-4D2B-CCF1-13B80BA09A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5FAC1-2820-F200-747E-6EAA5E9B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2B74D-B655-92E8-744A-81BD605BE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7A78-D2FD-6F36-BF7C-A8D515EC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23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67518-1C0B-1139-7B88-C0AB344B6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BEE890-4CD1-48DE-8CA1-0F29C3326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3CF4A-5A5C-CA69-A21C-863596EB9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D3868-682E-0A77-EB49-1DE599F5A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1B0F4-8B1D-A8A9-043F-6101A2C2E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78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B3B87F-E8D7-FDC9-7133-DCF0F133C3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7675E9-3C20-B5E6-79EB-68665E597A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4BFC0-C8F7-FC00-6A8D-31879F0D7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E6CA0-80FB-EE88-65D5-CC347CE52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32A15-4EFD-CA6B-AD68-AF7FEACF5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224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5EB2-F36E-C2D5-3EF3-F0E321664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1B69B-E4D1-F0C9-9E9D-5EDFBA8C2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D5CA4-505D-6484-C2D3-9F1C158E4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98ECD-0C25-55E7-C5EF-19A6AF5AC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88CF2-98ED-59DB-CB32-ECB354AF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94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92971-1F3E-46C0-8F87-C804650FB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59FAD-E1C0-227E-0BCA-5FF7252F2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E6887-7F57-11AA-2FA3-ACB1B2676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40EDF-EDAB-EEDB-4B36-97E6B53E7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830A3-604D-3BFE-E5D9-B77ED5CCE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54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E6855-088C-F94A-6585-997C8D624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FA2E2-CFC0-308C-0B57-21035C2DE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11D9D-8529-55F3-7BFC-4B046C005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54AE09-4E5B-40D0-76DC-A376832AD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2C4C3-6859-0DCA-4E95-242BF2510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940E0B-9902-83F6-31FD-ACE67777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925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9EE12-7E07-EFCE-1851-7A6F47F7F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A94D13-3FBB-6CBC-5949-36C72E1C3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5254CA-175A-B8B6-1518-E27D54D84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BFD70B-73E4-8ADD-A064-129B8F7245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504ADF-FC00-99D6-8D89-80794818E0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13D425-6312-0CA5-C53A-E440319AA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15414E-56E4-9BD0-6948-057390ACD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14273F-D839-4710-3BE6-324BD7F5B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22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6EBCD-ABBE-AB14-0549-D12BD6029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D16180-AA86-3C81-E7E9-0A1270262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86142D-10EB-4C86-8F38-0E1EEB4A6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D7A9C3-3260-2653-0F87-586B153AA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59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6FA194-28DA-5CFD-AEFF-D5F79BB29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9054D0-C951-1A82-6312-7E1CD4D8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56B0F-947E-7C09-7192-95D33CAA9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923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9DE6-B42F-B22E-2EBA-D2EE77025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CDDEA-A187-3612-04BE-5D85B7F5A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9CC11A-9593-FE47-76B8-289F338F5B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243D8A-0500-E69D-368B-8134A62BC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A985F8-ADC6-A910-91C4-C70D04E94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42AB8-685F-A8A6-C974-85781F408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28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DCA7B-1FA7-9486-C60B-6EF85D9F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416F28-4051-6845-9439-43CAB77486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840A59-82EF-F0CA-648A-CE0E4D32E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923EAF-F835-D74F-C4B5-4B244D103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D2658-7FDC-6DEF-3188-D8A8276E0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0D5DFF-A8BD-B843-D66C-F20FB1A2F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382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20000"/>
                <a:lumOff val="80000"/>
                <a:alpha val="58000"/>
              </a:schemeClr>
            </a:gs>
            <a:gs pos="45000">
              <a:schemeClr val="bg1">
                <a:alpha val="39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526DD5-261B-94A7-E8AB-7F152409F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E68CB-A040-C9D3-9715-4169F0151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AC70A-1874-0258-9C17-11F746A40B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FBBD2D-8508-4244-8432-A6A23086BFD0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51719-5054-143D-173B-A1AD0C175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977F8-8798-40B0-5316-654C86A445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9EF43F-047C-4ECA-8D93-22133C7C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45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260F189-0E71-4C4D-9279-9B5345428AD8}"/>
              </a:ext>
            </a:extLst>
          </p:cNvPr>
          <p:cNvSpPr/>
          <p:nvPr/>
        </p:nvSpPr>
        <p:spPr>
          <a:xfrm>
            <a:off x="2890838" y="4574901"/>
            <a:ext cx="6433088" cy="1712418"/>
          </a:xfrm>
          <a:custGeom>
            <a:avLst/>
            <a:gdLst>
              <a:gd name="connsiteX0" fmla="*/ 0 w 6433088"/>
              <a:gd name="connsiteY0" fmla="*/ 285409 h 1712418"/>
              <a:gd name="connsiteX1" fmla="*/ 285409 w 6433088"/>
              <a:gd name="connsiteY1" fmla="*/ 0 h 1712418"/>
              <a:gd name="connsiteX2" fmla="*/ 813013 w 6433088"/>
              <a:gd name="connsiteY2" fmla="*/ 0 h 1712418"/>
              <a:gd name="connsiteX3" fmla="*/ 1281995 w 6433088"/>
              <a:gd name="connsiteY3" fmla="*/ 0 h 1712418"/>
              <a:gd name="connsiteX4" fmla="*/ 1926845 w 6433088"/>
              <a:gd name="connsiteY4" fmla="*/ 0 h 1712418"/>
              <a:gd name="connsiteX5" fmla="*/ 2454449 w 6433088"/>
              <a:gd name="connsiteY5" fmla="*/ 0 h 1712418"/>
              <a:gd name="connsiteX6" fmla="*/ 3157921 w 6433088"/>
              <a:gd name="connsiteY6" fmla="*/ 0 h 1712418"/>
              <a:gd name="connsiteX7" fmla="*/ 3744148 w 6433088"/>
              <a:gd name="connsiteY7" fmla="*/ 0 h 1712418"/>
              <a:gd name="connsiteX8" fmla="*/ 4271753 w 6433088"/>
              <a:gd name="connsiteY8" fmla="*/ 0 h 1712418"/>
              <a:gd name="connsiteX9" fmla="*/ 4975225 w 6433088"/>
              <a:gd name="connsiteY9" fmla="*/ 0 h 1712418"/>
              <a:gd name="connsiteX10" fmla="*/ 5385584 w 6433088"/>
              <a:gd name="connsiteY10" fmla="*/ 0 h 1712418"/>
              <a:gd name="connsiteX11" fmla="*/ 6147679 w 6433088"/>
              <a:gd name="connsiteY11" fmla="*/ 0 h 1712418"/>
              <a:gd name="connsiteX12" fmla="*/ 6433088 w 6433088"/>
              <a:gd name="connsiteY12" fmla="*/ 285409 h 1712418"/>
              <a:gd name="connsiteX13" fmla="*/ 6433088 w 6433088"/>
              <a:gd name="connsiteY13" fmla="*/ 856209 h 1712418"/>
              <a:gd name="connsiteX14" fmla="*/ 6433088 w 6433088"/>
              <a:gd name="connsiteY14" fmla="*/ 1427009 h 1712418"/>
              <a:gd name="connsiteX15" fmla="*/ 6147679 w 6433088"/>
              <a:gd name="connsiteY15" fmla="*/ 1712418 h 1712418"/>
              <a:gd name="connsiteX16" fmla="*/ 5561452 w 6433088"/>
              <a:gd name="connsiteY16" fmla="*/ 1712418 h 1712418"/>
              <a:gd name="connsiteX17" fmla="*/ 5151093 w 6433088"/>
              <a:gd name="connsiteY17" fmla="*/ 1712418 h 1712418"/>
              <a:gd name="connsiteX18" fmla="*/ 4506243 w 6433088"/>
              <a:gd name="connsiteY18" fmla="*/ 1712418 h 1712418"/>
              <a:gd name="connsiteX19" fmla="*/ 3978639 w 6433088"/>
              <a:gd name="connsiteY19" fmla="*/ 1712418 h 1712418"/>
              <a:gd name="connsiteX20" fmla="*/ 3392412 w 6433088"/>
              <a:gd name="connsiteY20" fmla="*/ 1712418 h 1712418"/>
              <a:gd name="connsiteX21" fmla="*/ 2688940 w 6433088"/>
              <a:gd name="connsiteY21" fmla="*/ 1712418 h 1712418"/>
              <a:gd name="connsiteX22" fmla="*/ 2102713 w 6433088"/>
              <a:gd name="connsiteY22" fmla="*/ 1712418 h 1712418"/>
              <a:gd name="connsiteX23" fmla="*/ 1399240 w 6433088"/>
              <a:gd name="connsiteY23" fmla="*/ 1712418 h 1712418"/>
              <a:gd name="connsiteX24" fmla="*/ 930259 w 6433088"/>
              <a:gd name="connsiteY24" fmla="*/ 1712418 h 1712418"/>
              <a:gd name="connsiteX25" fmla="*/ 285409 w 6433088"/>
              <a:gd name="connsiteY25" fmla="*/ 1712418 h 1712418"/>
              <a:gd name="connsiteX26" fmla="*/ 0 w 6433088"/>
              <a:gd name="connsiteY26" fmla="*/ 1427009 h 1712418"/>
              <a:gd name="connsiteX27" fmla="*/ 0 w 6433088"/>
              <a:gd name="connsiteY27" fmla="*/ 844793 h 1712418"/>
              <a:gd name="connsiteX28" fmla="*/ 0 w 6433088"/>
              <a:gd name="connsiteY28" fmla="*/ 285409 h 171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433088" h="1712418" fill="none" extrusionOk="0">
                <a:moveTo>
                  <a:pt x="0" y="285409"/>
                </a:moveTo>
                <a:cubicBezTo>
                  <a:pt x="2361" y="122604"/>
                  <a:pt x="149305" y="-889"/>
                  <a:pt x="285409" y="0"/>
                </a:cubicBezTo>
                <a:cubicBezTo>
                  <a:pt x="526848" y="-25130"/>
                  <a:pt x="682333" y="2361"/>
                  <a:pt x="813013" y="0"/>
                </a:cubicBezTo>
                <a:cubicBezTo>
                  <a:pt x="943693" y="-2361"/>
                  <a:pt x="1116686" y="18463"/>
                  <a:pt x="1281995" y="0"/>
                </a:cubicBezTo>
                <a:cubicBezTo>
                  <a:pt x="1447304" y="-18463"/>
                  <a:pt x="1696744" y="39143"/>
                  <a:pt x="1926845" y="0"/>
                </a:cubicBezTo>
                <a:cubicBezTo>
                  <a:pt x="2156946" y="-39143"/>
                  <a:pt x="2263870" y="45734"/>
                  <a:pt x="2454449" y="0"/>
                </a:cubicBezTo>
                <a:cubicBezTo>
                  <a:pt x="2645028" y="-45734"/>
                  <a:pt x="2811092" y="77886"/>
                  <a:pt x="3157921" y="0"/>
                </a:cubicBezTo>
                <a:cubicBezTo>
                  <a:pt x="3504750" y="-77886"/>
                  <a:pt x="3567352" y="12987"/>
                  <a:pt x="3744148" y="0"/>
                </a:cubicBezTo>
                <a:cubicBezTo>
                  <a:pt x="3920944" y="-12987"/>
                  <a:pt x="4080074" y="1460"/>
                  <a:pt x="4271753" y="0"/>
                </a:cubicBezTo>
                <a:cubicBezTo>
                  <a:pt x="4463433" y="-1460"/>
                  <a:pt x="4646518" y="57136"/>
                  <a:pt x="4975225" y="0"/>
                </a:cubicBezTo>
                <a:cubicBezTo>
                  <a:pt x="5303932" y="-57136"/>
                  <a:pt x="5252768" y="841"/>
                  <a:pt x="5385584" y="0"/>
                </a:cubicBezTo>
                <a:cubicBezTo>
                  <a:pt x="5518400" y="-841"/>
                  <a:pt x="5990145" y="27412"/>
                  <a:pt x="6147679" y="0"/>
                </a:cubicBezTo>
                <a:cubicBezTo>
                  <a:pt x="6324532" y="-18277"/>
                  <a:pt x="6414647" y="87321"/>
                  <a:pt x="6433088" y="285409"/>
                </a:cubicBezTo>
                <a:cubicBezTo>
                  <a:pt x="6450740" y="461003"/>
                  <a:pt x="6390055" y="720197"/>
                  <a:pt x="6433088" y="856209"/>
                </a:cubicBezTo>
                <a:cubicBezTo>
                  <a:pt x="6476121" y="992221"/>
                  <a:pt x="6368170" y="1179632"/>
                  <a:pt x="6433088" y="1427009"/>
                </a:cubicBezTo>
                <a:cubicBezTo>
                  <a:pt x="6453169" y="1586571"/>
                  <a:pt x="6323425" y="1730749"/>
                  <a:pt x="6147679" y="1712418"/>
                </a:cubicBezTo>
                <a:cubicBezTo>
                  <a:pt x="5929102" y="1730225"/>
                  <a:pt x="5835141" y="1698892"/>
                  <a:pt x="5561452" y="1712418"/>
                </a:cubicBezTo>
                <a:cubicBezTo>
                  <a:pt x="5287763" y="1725944"/>
                  <a:pt x="5341848" y="1688632"/>
                  <a:pt x="5151093" y="1712418"/>
                </a:cubicBezTo>
                <a:cubicBezTo>
                  <a:pt x="4960338" y="1736204"/>
                  <a:pt x="4752984" y="1638103"/>
                  <a:pt x="4506243" y="1712418"/>
                </a:cubicBezTo>
                <a:cubicBezTo>
                  <a:pt x="4259502" y="1786733"/>
                  <a:pt x="4193145" y="1682723"/>
                  <a:pt x="3978639" y="1712418"/>
                </a:cubicBezTo>
                <a:cubicBezTo>
                  <a:pt x="3764133" y="1742113"/>
                  <a:pt x="3575019" y="1644160"/>
                  <a:pt x="3392412" y="1712418"/>
                </a:cubicBezTo>
                <a:cubicBezTo>
                  <a:pt x="3209805" y="1780676"/>
                  <a:pt x="2834238" y="1688362"/>
                  <a:pt x="2688940" y="1712418"/>
                </a:cubicBezTo>
                <a:cubicBezTo>
                  <a:pt x="2543642" y="1736474"/>
                  <a:pt x="2336164" y="1704681"/>
                  <a:pt x="2102713" y="1712418"/>
                </a:cubicBezTo>
                <a:cubicBezTo>
                  <a:pt x="1869262" y="1720155"/>
                  <a:pt x="1551689" y="1677611"/>
                  <a:pt x="1399240" y="1712418"/>
                </a:cubicBezTo>
                <a:cubicBezTo>
                  <a:pt x="1246791" y="1747225"/>
                  <a:pt x="1080354" y="1707762"/>
                  <a:pt x="930259" y="1712418"/>
                </a:cubicBezTo>
                <a:cubicBezTo>
                  <a:pt x="780164" y="1717074"/>
                  <a:pt x="500842" y="1698625"/>
                  <a:pt x="285409" y="1712418"/>
                </a:cubicBezTo>
                <a:cubicBezTo>
                  <a:pt x="107359" y="1736811"/>
                  <a:pt x="-5011" y="1586560"/>
                  <a:pt x="0" y="1427009"/>
                </a:cubicBezTo>
                <a:cubicBezTo>
                  <a:pt x="-34735" y="1301165"/>
                  <a:pt x="69458" y="1024733"/>
                  <a:pt x="0" y="844793"/>
                </a:cubicBezTo>
                <a:cubicBezTo>
                  <a:pt x="-69458" y="664853"/>
                  <a:pt x="49175" y="402910"/>
                  <a:pt x="0" y="285409"/>
                </a:cubicBezTo>
                <a:close/>
              </a:path>
              <a:path w="6433088" h="1712418" stroke="0" extrusionOk="0">
                <a:moveTo>
                  <a:pt x="0" y="285409"/>
                </a:moveTo>
                <a:cubicBezTo>
                  <a:pt x="8932" y="131444"/>
                  <a:pt x="154470" y="-22097"/>
                  <a:pt x="285409" y="0"/>
                </a:cubicBezTo>
                <a:cubicBezTo>
                  <a:pt x="494096" y="-2919"/>
                  <a:pt x="752496" y="25049"/>
                  <a:pt x="988881" y="0"/>
                </a:cubicBezTo>
                <a:cubicBezTo>
                  <a:pt x="1225266" y="-25049"/>
                  <a:pt x="1392237" y="54745"/>
                  <a:pt x="1633731" y="0"/>
                </a:cubicBezTo>
                <a:cubicBezTo>
                  <a:pt x="1875225" y="-54745"/>
                  <a:pt x="2043613" y="24820"/>
                  <a:pt x="2278581" y="0"/>
                </a:cubicBezTo>
                <a:cubicBezTo>
                  <a:pt x="2513549" y="-24820"/>
                  <a:pt x="2593179" y="42773"/>
                  <a:pt x="2864808" y="0"/>
                </a:cubicBezTo>
                <a:cubicBezTo>
                  <a:pt x="3136437" y="-42773"/>
                  <a:pt x="3223829" y="23913"/>
                  <a:pt x="3509658" y="0"/>
                </a:cubicBezTo>
                <a:cubicBezTo>
                  <a:pt x="3795487" y="-23913"/>
                  <a:pt x="3798700" y="28493"/>
                  <a:pt x="3920016" y="0"/>
                </a:cubicBezTo>
                <a:cubicBezTo>
                  <a:pt x="4041332" y="-28493"/>
                  <a:pt x="4350546" y="58155"/>
                  <a:pt x="4623489" y="0"/>
                </a:cubicBezTo>
                <a:cubicBezTo>
                  <a:pt x="4896432" y="-58155"/>
                  <a:pt x="5029757" y="76385"/>
                  <a:pt x="5268339" y="0"/>
                </a:cubicBezTo>
                <a:cubicBezTo>
                  <a:pt x="5506921" y="-76385"/>
                  <a:pt x="5718952" y="7828"/>
                  <a:pt x="6147679" y="0"/>
                </a:cubicBezTo>
                <a:cubicBezTo>
                  <a:pt x="6294971" y="-43290"/>
                  <a:pt x="6419845" y="136655"/>
                  <a:pt x="6433088" y="285409"/>
                </a:cubicBezTo>
                <a:cubicBezTo>
                  <a:pt x="6439719" y="458906"/>
                  <a:pt x="6424766" y="712379"/>
                  <a:pt x="6433088" y="821961"/>
                </a:cubicBezTo>
                <a:cubicBezTo>
                  <a:pt x="6441410" y="931543"/>
                  <a:pt x="6394822" y="1242362"/>
                  <a:pt x="6433088" y="1427009"/>
                </a:cubicBezTo>
                <a:cubicBezTo>
                  <a:pt x="6426963" y="1603948"/>
                  <a:pt x="6297689" y="1739097"/>
                  <a:pt x="6147679" y="1712418"/>
                </a:cubicBezTo>
                <a:cubicBezTo>
                  <a:pt x="5892688" y="1747831"/>
                  <a:pt x="5768857" y="1680270"/>
                  <a:pt x="5620075" y="1712418"/>
                </a:cubicBezTo>
                <a:cubicBezTo>
                  <a:pt x="5471293" y="1744566"/>
                  <a:pt x="5279048" y="1667601"/>
                  <a:pt x="5151093" y="1712418"/>
                </a:cubicBezTo>
                <a:cubicBezTo>
                  <a:pt x="5023138" y="1757235"/>
                  <a:pt x="4746323" y="1712170"/>
                  <a:pt x="4564866" y="1712418"/>
                </a:cubicBezTo>
                <a:cubicBezTo>
                  <a:pt x="4383409" y="1712666"/>
                  <a:pt x="4051104" y="1652089"/>
                  <a:pt x="3861394" y="1712418"/>
                </a:cubicBezTo>
                <a:cubicBezTo>
                  <a:pt x="3671684" y="1772747"/>
                  <a:pt x="3398229" y="1702591"/>
                  <a:pt x="3216544" y="1712418"/>
                </a:cubicBezTo>
                <a:cubicBezTo>
                  <a:pt x="3034859" y="1722245"/>
                  <a:pt x="2809154" y="1701836"/>
                  <a:pt x="2688940" y="1712418"/>
                </a:cubicBezTo>
                <a:cubicBezTo>
                  <a:pt x="2568726" y="1723000"/>
                  <a:pt x="2281227" y="1676922"/>
                  <a:pt x="2102713" y="1712418"/>
                </a:cubicBezTo>
                <a:cubicBezTo>
                  <a:pt x="1924199" y="1747914"/>
                  <a:pt x="1884607" y="1675777"/>
                  <a:pt x="1692354" y="1712418"/>
                </a:cubicBezTo>
                <a:cubicBezTo>
                  <a:pt x="1500101" y="1749059"/>
                  <a:pt x="1232064" y="1675516"/>
                  <a:pt x="1106127" y="1712418"/>
                </a:cubicBezTo>
                <a:cubicBezTo>
                  <a:pt x="980190" y="1749320"/>
                  <a:pt x="511471" y="1704977"/>
                  <a:pt x="285409" y="1712418"/>
                </a:cubicBezTo>
                <a:cubicBezTo>
                  <a:pt x="124386" y="1698067"/>
                  <a:pt x="-11700" y="1555309"/>
                  <a:pt x="0" y="1427009"/>
                </a:cubicBezTo>
                <a:cubicBezTo>
                  <a:pt x="-35317" y="1234695"/>
                  <a:pt x="15567" y="1008874"/>
                  <a:pt x="0" y="879041"/>
                </a:cubicBezTo>
                <a:cubicBezTo>
                  <a:pt x="-15567" y="749208"/>
                  <a:pt x="57653" y="580603"/>
                  <a:pt x="0" y="285409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2956030317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reflection blurRad="6350" stA="50000" endA="300" endPos="55000" dir="5400000" sy="-100000" algn="bl" rotWithShape="0"/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Metaheuristic Optimization: 4 Cutting-Edge Applications</a:t>
            </a:r>
          </a:p>
          <a:p>
            <a:pPr algn="ctr"/>
            <a:r>
              <a:rPr 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Seyed Muhammad Hossein Mousavi</a:t>
            </a:r>
          </a:p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2025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B3BD49F-247E-4D96-8ED8-ADE04E457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9556" y="6172201"/>
            <a:ext cx="685800" cy="6858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8E92E71C-DE74-4CE5-851D-286D8DDEB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1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4E0198F-ABEF-4F4E-8450-CC81CEEFB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0" y="5505797"/>
            <a:ext cx="2853617" cy="1332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6F95A3B-EFA3-42C4-ACEC-8D8DAEF25C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426"/>
            <a:ext cx="5714439" cy="42903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7C0904-C1A9-4721-B98C-C90BC7173E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926" y="4124865"/>
            <a:ext cx="2868074" cy="22314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2350E59-BE63-492E-A5A4-6B40292DD7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023" y="4271430"/>
            <a:ext cx="828654" cy="832860"/>
          </a:xfrm>
          <a:prstGeom prst="rect">
            <a:avLst/>
          </a:prstGeom>
          <a:ln>
            <a:noFill/>
          </a:ln>
          <a:effectLst>
            <a:reflection blurRad="6350" stA="50000" endA="300" endPos="90000" dist="50800" dir="5400000" sy="-100000" algn="bl" rotWithShape="0"/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F87F5B-4B80-4084-97DB-5B008B11E6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3346" y="1964636"/>
            <a:ext cx="975895" cy="97589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295" endPos="92000" dist="1016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7766B5-2207-4942-BDCA-BE1A6A33D6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97" y="82770"/>
            <a:ext cx="1331755" cy="746615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  <a:reflection blurRad="6350" stA="50000" endA="300" endPos="90000" dist="508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546AA7-473C-4E53-BCCD-A0C449BC7C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4092" y="82770"/>
            <a:ext cx="975628" cy="1073412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7FE2DF-6167-4F50-ACC6-8B46840565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655" y="0"/>
            <a:ext cx="3038779" cy="195089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EF75143-0AC8-4CB6-923C-FEC133ECEBC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59" y="3827615"/>
            <a:ext cx="1345397" cy="109105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041BC0E-1FF6-46DE-10F6-1B4EBDCF46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513" y="136526"/>
            <a:ext cx="4929841" cy="391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198791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10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0A11546-85A3-29A3-4EC0-F621861053BA}"/>
                  </a:ext>
                </a:extLst>
              </p:cNvPr>
              <p:cNvSpPr txBox="1"/>
              <p:nvPr/>
            </p:nvSpPr>
            <p:spPr>
              <a:xfrm>
                <a:off x="756047" y="1112342"/>
                <a:ext cx="10597753" cy="40870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:r>
                  <a:rPr lang="en-US" sz="1800" dirty="0">
                    <a:solidFill>
                      <a:srgbClr val="C00000"/>
                    </a:solidFill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2. Bending Smoothness (Penalty Term):</a:t>
                </a: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Antennas with sharp vertical bends (large jumps in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𝑧</m:t>
                    </m:r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) are penalized.</a:t>
                </a: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𝐵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𝑖</m:t>
                          </m:r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=0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𝑛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−</m:t>
                          </m:r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1</m:t>
                          </m:r>
                        </m:sup>
                        <m:e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 </m:t>
                          </m:r>
                        </m:e>
                      </m:nary>
                      <m:d>
                        <m:dPr>
                          <m:begChr m:val="|"/>
                          <m:endChr m:val="|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Thus, the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final objective function becomes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𝑓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𝐱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)=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𝐿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𝜆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𝐵</m:t>
                      </m:r>
                    </m:oMath>
                  </m:oMathPara>
                </a14:m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where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𝐿</m:t>
                    </m: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: total antenna length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𝐵</m:t>
                    </m: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: bending penalty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𝜆</m:t>
                    </m: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: weighting factor controlling the influence of bending (Like,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𝜆</m:t>
                    </m:r>
                    <m:r>
                      <a:rPr lang="en-US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=0.3</m:t>
                    </m: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)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0A11546-85A3-29A3-4EC0-F621861053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047" y="1112342"/>
                <a:ext cx="10597753" cy="4087016"/>
              </a:xfrm>
              <a:prstGeom prst="rect">
                <a:avLst/>
              </a:prstGeom>
              <a:blipFill>
                <a:blip r:embed="rId4"/>
                <a:stretch>
                  <a:fillRect l="-460" t="-745" b="-13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13458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11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03CAC0F-E70D-380C-B0B2-98C94511DC46}"/>
                  </a:ext>
                </a:extLst>
              </p:cNvPr>
              <p:cNvSpPr txBox="1"/>
              <p:nvPr/>
            </p:nvSpPr>
            <p:spPr>
              <a:xfrm>
                <a:off x="770335" y="1104535"/>
                <a:ext cx="10473928" cy="38141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R="0" lvl="0" rtl="0">
                  <a:spcBef>
                    <a:spcPts val="0"/>
                  </a:spcBef>
                  <a:spcAft>
                    <a:spcPts val="600"/>
                  </a:spcAft>
                  <a:tabLst>
                    <a:tab pos="685800" algn="l"/>
                  </a:tabLst>
                </a:pPr>
                <a:r>
                  <a:rPr lang="en-US" sz="1800" b="1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Optimization Process (PSO Core)</a:t>
                </a: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We now minimize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𝑓</m:t>
                    </m:r>
                    <m:r>
                      <a:rPr lang="en-US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𝐱</m:t>
                    </m:r>
                    <m:r>
                      <a:rPr lang="en-US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using Particle Swarm Optimization.</a:t>
                </a:r>
                <a:b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</a:b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Each particle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𝑝</m:t>
                    </m:r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maintains: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A current position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𝐱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</m:sSub>
                  </m:oMath>
                </a14:m>
                <a:endParaRPr lang="en-US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A velocity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𝐯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</m:sSub>
                  </m:oMath>
                </a14:m>
                <a:endParaRPr lang="en-US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Its best-known position </a:t>
                </a:r>
                <a:r>
                  <a:rPr lang="en-US" dirty="0" err="1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pbest</a:t>
                </a:r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 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𝑝</m:t>
                        </m:r>
                      </m:sub>
                    </m:sSub>
                  </m:oMath>
                </a14:m>
                <a:endParaRPr lang="en-US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The swarm's best-known position </a:t>
                </a:r>
                <a:r>
                  <a:rPr lang="en-US" dirty="0" err="1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gbest</a:t>
                </a:r>
                <a:endParaRPr lang="en-US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285750" indent="-285750"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Each iteration updates as:</a:t>
                </a: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𝐯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𝑝</m:t>
                                </m:r>
                              </m:sub>
                            </m:sSub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(</m:t>
                            </m:r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𝑡</m:t>
                            </m:r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+1)=</m:t>
                            </m:r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𝑤</m:t>
                            </m:r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𝐯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𝑝</m:t>
                                </m:r>
                              </m:sub>
                            </m:sSub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(</m:t>
                            </m:r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𝑡</m:t>
                            </m:r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)+</m:t>
                            </m:r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Aptos" panose="020B000402020202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1" i="1">
                                        <a:effectLst/>
                                        <a:latin typeface="Cambria Math" panose="02040503050406030204" pitchFamily="18" charset="0"/>
                                        <a:ea typeface="Aptos" panose="020B0004020202020204" pitchFamily="34" charset="0"/>
                                        <a:cs typeface="Arial" panose="020B0604020202020204" pitchFamily="34" charset="0"/>
                                      </a:rPr>
                                      <m:t>𝐩𝐛𝐞𝐬𝐭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Aptos" panose="020B0004020202020204" pitchFamily="34" charset="0"/>
                                        <a:cs typeface="Arial" panose="020B0604020202020204" pitchFamily="34" charset="0"/>
                                      </a:rPr>
                                      <m:t>𝑝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Aptos" panose="020B000402020202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1" i="1">
                                        <a:effectLst/>
                                        <a:latin typeface="Cambria Math" panose="02040503050406030204" pitchFamily="18" charset="0"/>
                                        <a:ea typeface="Aptos" panose="020B0004020202020204" pitchFamily="34" charset="0"/>
                                        <a:cs typeface="Arial" panose="020B0604020202020204" pitchFamily="34" charset="0"/>
                                      </a:rPr>
                                      <m:t>𝐱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Aptos" panose="020B0004020202020204" pitchFamily="34" charset="0"/>
                                        <a:cs typeface="Arial" panose="020B0604020202020204" pitchFamily="34" charset="0"/>
                                      </a:rPr>
                                      <m:t>𝑝</m:t>
                                    </m:r>
                                  </m:sub>
                                </m:sSub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(</m:t>
                                </m:r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)</m:t>
                                </m:r>
                              </m:e>
                            </m:d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nor/>
                                  </m:rPr>
                                  <a:rPr lang="en-US" sz="1800" i="1">
                                    <a:effectLst/>
                                    <a:latin typeface="Times New Roman" panose="020206030504050203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1800">
                                    <a:effectLst/>
                                    <a:latin typeface="Times New Roman" panose="020206030504050203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gbest</m:t>
                                </m:r>
                                <m:r>
                                  <m:rPr>
                                    <m:nor/>
                                  </m:rPr>
                                  <a:rPr lang="en-US" sz="1800" i="1">
                                    <a:effectLst/>
                                    <a:latin typeface="Times New Roman" panose="020206030504050203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Aptos" panose="020B000402020202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1" i="1">
                                        <a:effectLst/>
                                        <a:latin typeface="Cambria Math" panose="02040503050406030204" pitchFamily="18" charset="0"/>
                                        <a:ea typeface="Aptos" panose="020B0004020202020204" pitchFamily="34" charset="0"/>
                                        <a:cs typeface="Arial" panose="020B0604020202020204" pitchFamily="34" charset="0"/>
                                      </a:rPr>
                                      <m:t>𝐱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  <a:ea typeface="Aptos" panose="020B0004020202020204" pitchFamily="34" charset="0"/>
                                        <a:cs typeface="Arial" panose="020B0604020202020204" pitchFamily="34" charset="0"/>
                                      </a:rPr>
                                      <m:t>𝑝</m:t>
                                    </m:r>
                                  </m:sub>
                                </m:sSub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(</m:t>
                                </m:r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)</m:t>
                                </m:r>
                              </m:e>
                            </m:d>
                          </m:e>
                        </m:mr>
                        <m:mr>
                          <m:e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𝑝</m:t>
                                </m:r>
                              </m:sub>
                            </m:sSub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(</m:t>
                            </m:r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𝑡</m:t>
                            </m:r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+1)=</m:t>
                            </m:r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𝑝</m:t>
                                </m:r>
                              </m:sub>
                            </m:sSub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(</m:t>
                            </m:r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𝑡</m:t>
                            </m:r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)+</m:t>
                            </m:r>
                            <m:sSub>
                              <m:sSubPr>
                                <m:ctrlP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1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𝐯</m:t>
                                </m:r>
                              </m:e>
                              <m:sub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Arial" panose="020B0604020202020204" pitchFamily="34" charset="0"/>
                                  </a:rPr>
                                  <m:t>𝑝</m:t>
                                </m:r>
                              </m:sub>
                            </m:sSub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(</m:t>
                            </m:r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𝑡</m:t>
                            </m:r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+1)</m:t>
                            </m:r>
                          </m:e>
                        </m:mr>
                      </m:m>
                    </m:oMath>
                  </m:oMathPara>
                </a14:m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03CAC0F-E70D-380C-B0B2-98C94511DC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335" y="1104535"/>
                <a:ext cx="10473928" cy="3814186"/>
              </a:xfrm>
              <a:prstGeom prst="rect">
                <a:avLst/>
              </a:prstGeom>
              <a:blipFill>
                <a:blip r:embed="rId4"/>
                <a:stretch>
                  <a:fillRect l="-465" t="-7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9E0C235-DF4C-1922-9653-6FD169753E0F}"/>
                  </a:ext>
                </a:extLst>
              </p:cNvPr>
              <p:cNvSpPr txBox="1"/>
              <p:nvPr/>
            </p:nvSpPr>
            <p:spPr>
              <a:xfrm>
                <a:off x="770335" y="4469839"/>
                <a:ext cx="10825092" cy="21262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where: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𝑤</m:t>
                    </m: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: inertia weight (balances exploration vs. exploitation)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𝑐</m:t>
                        </m:r>
                      </m:e>
                      <m:sub>
                        <m:r>
                          <a:rPr lang="en-US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  <m:r>
                      <a:rPr lang="en-US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𝑐</m:t>
                        </m:r>
                      </m:e>
                      <m:sub>
                        <m:r>
                          <a:rPr lang="en-US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: learning coefficients (cognitive and social terms)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𝑟</m:t>
                        </m:r>
                      </m:e>
                      <m:sub>
                        <m:r>
                          <a:rPr lang="en-US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  <m:r>
                      <a:rPr lang="en-US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𝑟</m:t>
                        </m:r>
                      </m:e>
                      <m:sub>
                        <m:r>
                          <a:rPr lang="en-US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: random numbers in </a:t>
                </a:r>
                <a14:m>
                  <m:oMath xmlns:m="http://schemas.openxmlformats.org/officeDocument/2006/math">
                    <m:r>
                      <a:rPr lang="en-US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[0,1]</m:t>
                    </m:r>
                  </m:oMath>
                </a14:m>
                <a:endParaRPr lang="en-US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The process repeats for the defined number of iterations (like 200), and the global best solution gradually converges toward the most optimal antenna shape.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9E0C235-DF4C-1922-9653-6FD169753E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335" y="4469839"/>
                <a:ext cx="10825092" cy="2126223"/>
              </a:xfrm>
              <a:prstGeom prst="rect">
                <a:avLst/>
              </a:prstGeom>
              <a:blipFill>
                <a:blip r:embed="rId5"/>
                <a:stretch>
                  <a:fillRect l="-450" t="-1433" b="-3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22259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12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6065834-C7D1-C4BB-96F0-910419D69522}"/>
                  </a:ext>
                </a:extLst>
              </p:cNvPr>
              <p:cNvSpPr txBox="1"/>
              <p:nvPr/>
            </p:nvSpPr>
            <p:spPr>
              <a:xfrm>
                <a:off x="746522" y="1194304"/>
                <a:ext cx="10607278" cy="30884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:r>
                  <a:rPr lang="en-US" sz="1800" b="1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Output: Optimized Geometry and Convergence</a:t>
                </a: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After convergence, we obtain:</a:t>
                </a:r>
              </a:p>
              <a:p>
                <a:pPr marL="342900" marR="0" lvl="0" indent="-342900">
                  <a:spcBef>
                    <a:spcPts val="0"/>
                  </a:spcBef>
                  <a:spcAft>
                    <a:spcPts val="600"/>
                  </a:spcAft>
                  <a:buFont typeface="+mj-lt"/>
                  <a:buAutoNum type="arabicPeriod"/>
                  <a:tabLst>
                    <a:tab pos="685800" algn="l"/>
                  </a:tabLst>
                </a:pPr>
                <a:r>
                  <a:rPr lang="en-US" sz="1800" dirty="0">
                    <a:solidFill>
                      <a:srgbClr val="C00000"/>
                    </a:solidFill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Optimized Antenna Geometry:</a:t>
                </a: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The 3D coordinates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𝐴</m:t>
                        </m:r>
                      </m:e>
                      <m:sup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∗</m:t>
                        </m:r>
                      </m:sup>
                    </m:sSup>
                    <m:r>
                      <a:rPr lang="en-US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</m:ctrlPr>
                          </m:sSubSup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0</m:t>
                            </m:r>
                          </m:sub>
                          <m:sup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∗</m:t>
                            </m:r>
                          </m:sup>
                        </m:sSubSup>
                        <m:r>
                          <a:rPr lang="en-US" sz="18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,</m:t>
                        </m:r>
                        <m:sSubSup>
                          <m:sSubSup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</m:ctrlPr>
                          </m:sSubSup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18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∗</m:t>
                            </m:r>
                          </m:sup>
                        </m:sSubSup>
                        <m:r>
                          <a:rPr lang="en-US" sz="18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,…,</m:t>
                        </m:r>
                        <m:sSubSup>
                          <m:sSubSup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</m:ctrlPr>
                          </m:sSubSup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𝑛</m:t>
                            </m:r>
                          </m:sub>
                          <m:sup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Arial" panose="020B0604020202020204" pitchFamily="34" charset="0"/>
                              </a:rPr>
                              <m:t>∗</m:t>
                            </m:r>
                          </m:sup>
                        </m:sSubSup>
                      </m:e>
                    </m:d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corresponding to the lowest cost found.</a:t>
                </a:r>
                <a:endParaRPr lang="en-US" dirty="0">
                  <a:solidFill>
                    <a:srgbClr val="C00000"/>
                  </a:solidFill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R="0">
                  <a:spcBef>
                    <a:spcPts val="0"/>
                  </a:spcBef>
                  <a:spcAft>
                    <a:spcPts val="1100"/>
                  </a:spcAft>
                </a:pPr>
                <a:r>
                  <a:rPr lang="en-US" sz="1800" dirty="0">
                    <a:solidFill>
                      <a:srgbClr val="C00000"/>
                    </a:solidFill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2. Convergence Curve:</a:t>
                </a: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The cost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𝑓</m:t>
                    </m:r>
                    <m:r>
                      <a:rPr lang="en-US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𝐱</m:t>
                    </m:r>
                    <m:r>
                      <a:rPr lang="en-US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over iterations, showing the swarm's progress:</a:t>
                </a: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𝑓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US" sz="1800">
                              <a:effectLst/>
                              <a:latin typeface="Times New Roman" panose="020206030504050203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best</m:t>
                          </m:r>
                          <m:r>
                            <m:rPr>
                              <m:nor/>
                            </m:rPr>
                            <a:rPr lang="en-US" sz="1800" i="1">
                              <a:effectLst/>
                              <a:latin typeface="Times New Roman" panose="020206030504050203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𝑡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)=</m:t>
                      </m:r>
                      <m:limLow>
                        <m:limLow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min</m:t>
                          </m:r>
                        </m:e>
                        <m:li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𝑝</m:t>
                          </m:r>
                        </m:lim>
                      </m:limLow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 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(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6065834-C7D1-C4BB-96F0-910419D695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522" y="1194304"/>
                <a:ext cx="10607278" cy="3088474"/>
              </a:xfrm>
              <a:prstGeom prst="rect">
                <a:avLst/>
              </a:prstGeom>
              <a:blipFill>
                <a:blip r:embed="rId4"/>
                <a:stretch>
                  <a:fillRect l="-460" t="-11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41816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13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  <p:pic>
        <p:nvPicPr>
          <p:cNvPr id="7" name="Picture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E3180C7-2878-AA15-C92C-0C0E2B5E23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116383"/>
            <a:ext cx="11430000" cy="527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117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218F42-E1EC-3F74-AD45-199651DC40E5}"/>
              </a:ext>
            </a:extLst>
          </p:cNvPr>
          <p:cNvSpPr txBox="1"/>
          <p:nvPr/>
        </p:nvSpPr>
        <p:spPr>
          <a:xfrm>
            <a:off x="179109" y="207390"/>
            <a:ext cx="11636654" cy="351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Outline:</a:t>
            </a:r>
          </a:p>
          <a:p>
            <a:endParaRPr lang="en-US" sz="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 Folding by Differential Evolution algorithm (DE)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Space-Time Warping by Firefly Algorithm (FA)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Exoplanetary Adaptation Simulation by Genetic Algorithm (GA)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(PSO)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E38358-F6C7-A84F-4635-68EDA0DC84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6348" y="6192477"/>
            <a:ext cx="876889" cy="69287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2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910374-6973-D240-0676-498EA58256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070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3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5705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Antenna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device that transmits or receives electromagnetic waves by converting electrical signals into radio waves and vice versa.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antenna whose shape or geometry is automatically optimized using evolutionary algorithms instead of manual design.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process of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adjusting design variables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achieve the best possible performance under given constraints.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Function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mathematical formula that measures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good or bad the antenna design is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Here, lower values mean better performance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Particle Swarm Optimization (PSO)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nature-inspired algorithm that simulates the collective behavior of birds or fish to find optimal solutions.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single candidate solution in PSO representing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possible antenna geometry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704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4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5290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Swarm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group of particles exploring the search space together, sharing information to find the best solution.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Fitness / Cost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numerical score computed by the objective function that determines how good each antenna design is.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Iteration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One full update cycle where all particles adjust their positions and velocities based on personal and global bests.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Best (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gbest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best solution (antenna design) found by the entire swarm up to the current iteration.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Best (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pbest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best antenna design found by one specific particle so far.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Inertia Weight (w)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coefficient controlling how much of the previous velocity a particle keeps in the next iteration (balances exploration/exploitation).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2955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5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5290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Cognitive Component (c1)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PSO parameter that makes each particle move toward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its own best-known position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Component (c2)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PSO parameter that makes each particle move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toward the swarm’s best-known position.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Velocity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rate of change of a particle’s position determines how fast and in which direction it moves through the search space.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Space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multidimensional region containing all possible antenna designs that PSO explores.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Convergence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stage when all particles gradually move toward the same best solution.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Bending Penalty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penalty term that discourages sharp bends or irregularities in the antenna’s 3D path.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Euclidean Distance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straight-line distance between two points in 3D space, used to measure antenna segment lengths.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6674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6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4043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function: </a:t>
            </a:r>
          </a:p>
          <a:p>
            <a:pPr marL="1714500" lvl="3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tells the PSO which antenna design is better;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shorter and smoother antennas get lower cost values and are considered better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714500" lvl="3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calculates the total length of the antenna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summing all the distances between consecutive joints.</a:t>
            </a:r>
          </a:p>
          <a:p>
            <a:pPr marL="1714500" lvl="3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Shorter antennas are better because they use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material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1714500" lvl="3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Adds a penalty for sharp vertical bends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checking how much the z-coordinate changes between points;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smoother antennas get a lower penalty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8726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7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4459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antenna design matters?</a:t>
            </a:r>
          </a:p>
          <a:p>
            <a:pPr marL="1714500" lvl="3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Antennas directly control how efficiently wireless systems transmit and receive signals, affecting everything from communication range to power use.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use metaheuristics like PSO?</a:t>
            </a:r>
          </a:p>
          <a:p>
            <a:pPr marL="1714500" lvl="3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formula-based or manual designs struggle with complex, nonlinear 3-D geometries where analytical optimization is impossible.</a:t>
            </a:r>
          </a:p>
          <a:p>
            <a:pPr marL="1257300" lvl="2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is PSO better in this context?</a:t>
            </a:r>
          </a:p>
          <a:p>
            <a:pPr marL="1714500" lvl="3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PSO efficiently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searches vast design spaces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without requiring gradients,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balancing exploration and exploitation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discover high-performance antenna shapes automatically.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2689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8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D34EAFE-BF54-CF75-3F0A-1544EA346555}"/>
                  </a:ext>
                </a:extLst>
              </p:cNvPr>
              <p:cNvSpPr txBox="1"/>
              <p:nvPr/>
            </p:nvSpPr>
            <p:spPr>
              <a:xfrm>
                <a:off x="760808" y="1115643"/>
                <a:ext cx="10592991" cy="47115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R="0" lvl="0" rtl="0">
                  <a:spcBef>
                    <a:spcPts val="0"/>
                  </a:spcBef>
                  <a:spcAft>
                    <a:spcPts val="600"/>
                  </a:spcAft>
                  <a:tabLst>
                    <a:tab pos="685800" algn="l"/>
                  </a:tabLst>
                </a:pPr>
                <a:r>
                  <a:rPr lang="en-US" sz="1800" b="1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Input: Antenna Representation</a:t>
                </a: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An antenna is represented as a series of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3D joints 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connected by straight segments: </a:t>
                </a:r>
                <a:r>
                  <a:rPr lang="en-US" sz="180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Like A.</a:t>
                </a:r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𝐴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where each point</a:t>
                </a: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𝑃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=</m:t>
                      </m:r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Denotes the 3D coordinates of the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𝑖</m:t>
                    </m:r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</a:t>
                </a:r>
                <a:r>
                  <a:rPr lang="en-US" sz="1800" dirty="0" err="1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joint of the antenna.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: number of joints (for example, 8 joints)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𝐴</m:t>
                    </m: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: represents the entire antenna geometry</a:t>
                </a:r>
              </a:p>
              <a:p>
                <a:pPr marL="800100" lvl="1" indent="-342900">
                  <a:spcAft>
                    <a:spcPts val="600"/>
                  </a:spcAft>
                  <a:buFont typeface="Symbol" panose="05050102010706020507" pitchFamily="18" charset="2"/>
                  <a:buChar char=""/>
                  <a:tabLst>
                    <a:tab pos="685800" algn="l"/>
                  </a:tabLst>
                </a:pPr>
                <a:r>
                  <a:rPr lang="en-US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The full antenna is therefore a matrix of shape </a:t>
                </a:r>
                <a14:m>
                  <m:oMath xmlns:m="http://schemas.openxmlformats.org/officeDocument/2006/math">
                    <m:r>
                      <a:rPr lang="en-US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+1)×3</m:t>
                    </m:r>
                  </m:oMath>
                </a14:m>
                <a:endParaRPr lang="en-US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b="1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Each antenna design (one candidate solution) 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can be written as a flattened vector:</a:t>
                </a: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1" i="1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𝑨</m:t>
                      </m:r>
                      <m:r>
                        <a:rPr lang="en-US" sz="1800" b="1" i="1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US" sz="1800" b="1" i="1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𝒐𝒓</m:t>
                      </m:r>
                      <m:r>
                        <a:rPr lang="en-US" sz="1800" b="1" i="1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US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𝐱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solidFill>
                      <a:srgbClr val="C00000"/>
                    </a:solidFill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This vector is what PSO optimizes.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D34EAFE-BF54-CF75-3F0A-1544EA3465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808" y="1115643"/>
                <a:ext cx="10592991" cy="4711546"/>
              </a:xfrm>
              <a:prstGeom prst="rect">
                <a:avLst/>
              </a:prstGeom>
              <a:blipFill>
                <a:blip r:embed="rId4"/>
                <a:stretch>
                  <a:fillRect l="-518" t="-647" b="-1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38935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6">
            <a:extLst>
              <a:ext uri="{FF2B5EF4-FFF2-40B4-BE49-F238E27FC236}">
                <a16:creationId xmlns:a16="http://schemas.microsoft.com/office/drawing/2014/main" id="{B363FA28-C2BD-0C73-44CA-D45AC311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694A67-C786-4D0F-8D4E-38672C8D6A33}" type="slidenum">
              <a:rPr lang="en-US" sz="1800" b="1" smtClean="0">
                <a:solidFill>
                  <a:srgbClr val="FF0000"/>
                </a:solidFill>
              </a:rPr>
              <a:t>9</a:t>
            </a:fld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3B943-1CDB-4224-99A3-F063231BCCE7}"/>
              </a:ext>
            </a:extLst>
          </p:cNvPr>
          <p:cNvSpPr txBox="1"/>
          <p:nvPr/>
        </p:nvSpPr>
        <p:spPr>
          <a:xfrm>
            <a:off x="214313" y="261938"/>
            <a:ext cx="111394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Evolved Antenna Design by Particle Swarm Optimization algorithm (PSO)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2EC7B-E997-A219-149A-249B731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427" y="6240625"/>
            <a:ext cx="596573" cy="596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08900D-5D97-0DF8-B1ED-7DA16B120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1752" y="0"/>
            <a:ext cx="1280248" cy="10382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69B4D30-C669-EDAF-CF7F-003BE89F98C0}"/>
                  </a:ext>
                </a:extLst>
              </p:cNvPr>
              <p:cNvSpPr txBox="1"/>
              <p:nvPr/>
            </p:nvSpPr>
            <p:spPr>
              <a:xfrm>
                <a:off x="713185" y="1183780"/>
                <a:ext cx="10535840" cy="40280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R="0" lvl="0" rtl="0">
                  <a:spcBef>
                    <a:spcPts val="0"/>
                  </a:spcBef>
                  <a:spcAft>
                    <a:spcPts val="600"/>
                  </a:spcAft>
                  <a:tabLst>
                    <a:tab pos="685800" algn="l"/>
                  </a:tabLst>
                </a:pPr>
                <a:r>
                  <a:rPr lang="en-US" sz="1800" b="1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Mathematical Formulation</a:t>
                </a: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The optimization problem is defined as:</a:t>
                </a: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min</m:t>
                          </m:r>
                        </m:e>
                        <m:lim>
                          <m:r>
                            <a:rPr lang="en-US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𝐱</m:t>
                          </m:r>
                        </m:lim>
                      </m:limLow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 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𝑓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en-US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𝐱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)</m:t>
                      </m:r>
                    </m:oMath>
                  </m:oMathPara>
                </a14:m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𝑓</m:t>
                    </m:r>
                    <m:r>
                      <a:rPr lang="en-US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𝐱</m:t>
                    </m:r>
                    <m:r>
                      <a:rPr lang="en-US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is the objective (cost) function measuring how good the antenna geometry is.</a:t>
                </a:r>
                <a:b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</a:b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The antenna is evaluated according to two main criteria:</a:t>
                </a:r>
              </a:p>
              <a:p>
                <a:pPr marL="342900" marR="0" lvl="0" indent="-342900">
                  <a:spcBef>
                    <a:spcPts val="0"/>
                  </a:spcBef>
                  <a:spcAft>
                    <a:spcPts val="600"/>
                  </a:spcAft>
                  <a:buFont typeface="+mj-lt"/>
                  <a:buAutoNum type="arabicPeriod"/>
                  <a:tabLst>
                    <a:tab pos="685800" algn="l"/>
                  </a:tabLst>
                </a:pPr>
                <a:r>
                  <a:rPr lang="en-US" sz="1800" dirty="0">
                    <a:solidFill>
                      <a:srgbClr val="C00000"/>
                    </a:solidFill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Total Length (Efficiency Term):</a:t>
                </a: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Shorter antennas are often more efficient and lighter.</a:t>
                </a:r>
              </a:p>
              <a:p>
                <a:pPr marL="0" marR="0">
                  <a:spcBef>
                    <a:spcPts val="0"/>
                  </a:spcBef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𝐿</m:t>
                      </m:r>
                      <m:r>
                        <a:rPr lang="en-US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𝑖</m:t>
                          </m:r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=0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𝑛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−</m:t>
                          </m:r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1</m:t>
                          </m:r>
                        </m:sup>
                        <m:e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 </m:t>
                          </m:r>
                        </m:e>
                      </m:nary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Arial" panose="020B0604020202020204" pitchFamily="34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Arial" panose="020B0604020202020204" pitchFamily="34" charset="0"/>
                                    </a:rPr>
                                    <m:t>𝑖</m:t>
                                  </m:r>
                                  <m:r>
                                    <a:rPr lang="en-US" sz="18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Arial" panose="020B0604020202020204" pitchFamily="34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Arial" panose="020B0604020202020204" pitchFamily="34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Arial" panose="020B0604020202020204" pitchFamily="34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Arial" panose="020B060402020202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18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  <a:p>
                <a:pPr marL="285750" marR="0" indent="-285750">
                  <a:spcBef>
                    <a:spcPts val="0"/>
                  </a:spcBef>
                  <a:spcAft>
                    <a:spcPts val="1100"/>
                  </a:spcAft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Arial" panose="020B0604020202020204" pitchFamily="34" charset="0"/>
                      </a:rPr>
                      <m:t>‖⋅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8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‖</m:t>
                        </m:r>
                      </m:e>
                      <m:sub>
                        <m:r>
                          <a:rPr lang="en-US" sz="18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Arial" panose="020B060402020202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denotes the Euclidean distance between consecutive joints.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69B4D30-C669-EDAF-CF7F-003BE89F98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185" y="1183780"/>
                <a:ext cx="10535840" cy="4028090"/>
              </a:xfrm>
              <a:prstGeom prst="rect">
                <a:avLst/>
              </a:prstGeom>
              <a:blipFill>
                <a:blip r:embed="rId4"/>
                <a:stretch>
                  <a:fillRect l="-521" t="-756" b="-15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95902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6283</TotalTime>
  <Words>1173</Words>
  <Application>Microsoft Office PowerPoint</Application>
  <PresentationFormat>Widescreen</PresentationFormat>
  <Paragraphs>126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Aptos</vt:lpstr>
      <vt:lpstr>Aptos Display</vt:lpstr>
      <vt:lpstr>Arial</vt:lpstr>
      <vt:lpstr>Cambria Math</vt:lpstr>
      <vt:lpstr>Courier New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Seyed Muhammad Hossein Mousavi</dc:creator>
  <cp:lastModifiedBy>Seyed Muhammad Hossein Mousavi</cp:lastModifiedBy>
  <cp:revision>146</cp:revision>
  <dcterms:created xsi:type="dcterms:W3CDTF">2025-09-23T07:20:47Z</dcterms:created>
  <dcterms:modified xsi:type="dcterms:W3CDTF">2025-10-25T17:48:30Z</dcterms:modified>
</cp:coreProperties>
</file>

<file path=docProps/thumbnail.jpeg>
</file>